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50"/>
  </p:notesMasterIdLst>
  <p:handoutMasterIdLst>
    <p:handoutMasterId r:id="rId51"/>
  </p:handoutMasterIdLst>
  <p:sldIdLst>
    <p:sldId id="538" r:id="rId2"/>
    <p:sldId id="258" r:id="rId3"/>
    <p:sldId id="569" r:id="rId4"/>
    <p:sldId id="489" r:id="rId5"/>
    <p:sldId id="602" r:id="rId6"/>
    <p:sldId id="547" r:id="rId7"/>
    <p:sldId id="441" r:id="rId8"/>
    <p:sldId id="585" r:id="rId9"/>
    <p:sldId id="584" r:id="rId10"/>
    <p:sldId id="570" r:id="rId11"/>
    <p:sldId id="543" r:id="rId12"/>
    <p:sldId id="557" r:id="rId13"/>
    <p:sldId id="544" r:id="rId14"/>
    <p:sldId id="601" r:id="rId15"/>
    <p:sldId id="453" r:id="rId16"/>
    <p:sldId id="586" r:id="rId17"/>
    <p:sldId id="587" r:id="rId18"/>
    <p:sldId id="549" r:id="rId19"/>
    <p:sldId id="551" r:id="rId20"/>
    <p:sldId id="600" r:id="rId21"/>
    <p:sldId id="572" r:id="rId22"/>
    <p:sldId id="447" r:id="rId23"/>
    <p:sldId id="452" r:id="rId24"/>
    <p:sldId id="571" r:id="rId25"/>
    <p:sldId id="550" r:id="rId26"/>
    <p:sldId id="481" r:id="rId27"/>
    <p:sldId id="603" r:id="rId28"/>
    <p:sldId id="553" r:id="rId29"/>
    <p:sldId id="522" r:id="rId30"/>
    <p:sldId id="523" r:id="rId31"/>
    <p:sldId id="595" r:id="rId32"/>
    <p:sldId id="596" r:id="rId33"/>
    <p:sldId id="530" r:id="rId34"/>
    <p:sldId id="535" r:id="rId35"/>
    <p:sldId id="582" r:id="rId36"/>
    <p:sldId id="527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604" r:id="rId46"/>
    <p:sldId id="605" r:id="rId47"/>
    <p:sldId id="577" r:id="rId48"/>
    <p:sldId id="528" r:id="rId49"/>
  </p:sldIdLst>
  <p:sldSz cx="12192000" cy="6858000"/>
  <p:notesSz cx="7315200" cy="96012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 autoAdjust="0"/>
    <p:restoredTop sz="80609" autoAdjust="0"/>
  </p:normalViewPr>
  <p:slideViewPr>
    <p:cSldViewPr>
      <p:cViewPr varScale="1">
        <p:scale>
          <a:sx n="71" d="100"/>
          <a:sy n="71" d="100"/>
        </p:scale>
        <p:origin x="137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5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9" Type="http://schemas.openxmlformats.org/officeDocument/2006/relationships/image" Target="../media/image81.png"/><Relationship Id="rId21" Type="http://schemas.openxmlformats.org/officeDocument/2006/relationships/image" Target="../media/image63.png"/><Relationship Id="rId34" Type="http://schemas.openxmlformats.org/officeDocument/2006/relationships/image" Target="../media/image76.svg"/><Relationship Id="rId42" Type="http://schemas.openxmlformats.org/officeDocument/2006/relationships/image" Target="../media/image84.sv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29" Type="http://schemas.openxmlformats.org/officeDocument/2006/relationships/image" Target="../media/image71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24" Type="http://schemas.openxmlformats.org/officeDocument/2006/relationships/image" Target="../media/image66.svg"/><Relationship Id="rId32" Type="http://schemas.openxmlformats.org/officeDocument/2006/relationships/image" Target="../media/image74.svg"/><Relationship Id="rId37" Type="http://schemas.openxmlformats.org/officeDocument/2006/relationships/image" Target="../media/image79.png"/><Relationship Id="rId40" Type="http://schemas.openxmlformats.org/officeDocument/2006/relationships/image" Target="../media/image82.sv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svg"/><Relationship Id="rId36" Type="http://schemas.openxmlformats.org/officeDocument/2006/relationships/image" Target="../media/image78.sv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4" Type="http://schemas.openxmlformats.org/officeDocument/2006/relationships/image" Target="../media/image86.svg"/><Relationship Id="rId4" Type="http://schemas.openxmlformats.org/officeDocument/2006/relationships/image" Target="../media/image1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Relationship Id="rId27" Type="http://schemas.openxmlformats.org/officeDocument/2006/relationships/image" Target="../media/image69.png"/><Relationship Id="rId30" Type="http://schemas.openxmlformats.org/officeDocument/2006/relationships/image" Target="../media/image72.sv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CS 106: </a:t>
            </a:r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470025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-1" y="5682864"/>
            <a:ext cx="12192000" cy="113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 </a:t>
            </a:r>
            <a:r>
              <a:rPr lang="en-US" sz="2400" dirty="0">
                <a:latin typeface="Calibri"/>
                <a:cs typeface="Calibri"/>
              </a:rPr>
              <a:t>Ngoc-Hoang LUONG, PhD</a:t>
            </a: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Heuristic Function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E0B8ADE-613D-46E9-B911-2B7454A29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905000"/>
            <a:ext cx="6630328" cy="4882742"/>
          </a:xfrm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971800" y="1219200"/>
            <a:ext cx="7620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{h(x)} </a:t>
            </a:r>
            <a:r>
              <a:rPr lang="en-US" sz="24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straight line distance to Ho Chi Minh city.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74D5A98-49EC-4911-A442-AFC7EE499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7736"/>
            <a:ext cx="3886742" cy="40772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914400"/>
            <a:ext cx="7772400" cy="58293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1D4B9F-BDDE-4307-B610-805568747332}"/>
              </a:ext>
            </a:extLst>
          </p:cNvPr>
          <p:cNvSpPr/>
          <p:nvPr/>
        </p:nvSpPr>
        <p:spPr>
          <a:xfrm>
            <a:off x="3726658" y="1872734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Strategy: expand the node that </a:t>
            </a:r>
            <a:r>
              <a:rPr lang="en-US" b="1" i="1" dirty="0">
                <a:solidFill>
                  <a:srgbClr val="FF0000"/>
                </a:solidFill>
              </a:rPr>
              <a:t>seems</a:t>
            </a:r>
            <a:r>
              <a:rPr lang="en-US" i="1" dirty="0"/>
              <a:t> closest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0D9507-2509-410E-9A47-38F159CD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7600"/>
            <a:ext cx="7794952" cy="5740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38F27E-6D12-4593-A1D5-3B6880B55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8800" y="6927"/>
            <a:ext cx="1019175" cy="561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0A9FEF8-8ECF-4DE1-9533-096505A4F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117600"/>
            <a:ext cx="7794952" cy="5740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34A2677-BF56-4A51-B24A-FD68355F5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6774" y="0"/>
            <a:ext cx="2943225" cy="16859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A54C054-B3AC-47E8-8503-72F3699D2D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1117600"/>
            <a:ext cx="7794951" cy="5740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2353BB1-FDEC-47A3-8AA4-A763AFEA7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6674" y="-25400"/>
            <a:ext cx="3743325" cy="28194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91AC631-9AC1-4853-A86F-6763B9684F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" y="1117600"/>
            <a:ext cx="7794952" cy="5740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F7D0437-38EC-41F5-B32F-5C23866F19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8588" y="-25400"/>
            <a:ext cx="4419600" cy="393382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5D0EEBF-4894-4919-87E2-A40ACA89DA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32" y="1117600"/>
            <a:ext cx="7794950" cy="57403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E5E8DD-AD46-4859-BA7F-1095C8020C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24775" y="-15875"/>
            <a:ext cx="4467225" cy="5067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EF9B334-ACD6-4C03-9DE0-FD10809084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883" y="1127126"/>
            <a:ext cx="7782016" cy="573087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E2EC9DD-361F-4A74-BC6C-A23D888413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21800" y="-28864"/>
            <a:ext cx="4467225" cy="62007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6E990F0-1817-40D0-8E65-95548937719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75" y="1127125"/>
            <a:ext cx="7782017" cy="5730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A0BBC2C-AD0F-440A-BE4B-9A9CF17307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96029" y="-6927"/>
            <a:ext cx="4182577" cy="685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8EE7D3E-D472-463F-B240-CC30DABA62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94" y="1117599"/>
            <a:ext cx="7782018" cy="5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0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073" y="1295400"/>
            <a:ext cx="9443927" cy="590717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8AF592-E758-4F7F-B6D8-0AB20179DC91}"/>
              </a:ext>
            </a:extLst>
          </p:cNvPr>
          <p:cNvSpPr/>
          <p:nvPr/>
        </p:nvSpPr>
        <p:spPr>
          <a:xfrm>
            <a:off x="2209800" y="1828800"/>
            <a:ext cx="828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Strategy: expand the node with the lowest sum of path cost and estimated cost.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Tree Search versus </a:t>
            </a:r>
            <a:br>
              <a:rPr lang="en-US" sz="3600" dirty="0"/>
            </a:br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84049D-F002-494D-BB9F-8D69398FA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17600"/>
            <a:ext cx="7794952" cy="5740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A59C506-ABA6-44BD-95BB-C9E29DC54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2600" y="0"/>
            <a:ext cx="1247775" cy="5619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160349D-EAFE-4B6E-9F13-ECB0359F3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117600"/>
            <a:ext cx="7794952" cy="5740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739EE9-68BF-47E7-AC70-078AA74B2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0" y="0"/>
            <a:ext cx="3152775" cy="16859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F425E75-FEA4-490E-8269-009104201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1117600"/>
            <a:ext cx="7794952" cy="5740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A9CA0C-4E7B-48DA-A132-9D2172B803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400" y="0"/>
            <a:ext cx="4038600" cy="28194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4EEFC9C-4159-491F-8444-BD8444A5CB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1117600"/>
            <a:ext cx="7794951" cy="5740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FA94B2F-47B7-42C7-BA18-3404591019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733" y="1117600"/>
            <a:ext cx="7794951" cy="57404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7216C0C-57DC-4548-849F-B0F81AEB83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43875" y="0"/>
            <a:ext cx="4048125" cy="393382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28400CE7-A9B3-4DF7-BE42-FDC44BDDB6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58200" y="0"/>
            <a:ext cx="3733800" cy="5143500"/>
          </a:xfrm>
          <a:prstGeom prst="rect">
            <a:avLst/>
          </a:prstGeom>
        </p:spPr>
      </p:pic>
      <p:pic>
        <p:nvPicPr>
          <p:cNvPr id="4099" name="Graphic 4098">
            <a:extLst>
              <a:ext uri="{FF2B5EF4-FFF2-40B4-BE49-F238E27FC236}">
                <a16:creationId xmlns:a16="http://schemas.microsoft.com/office/drawing/2014/main" id="{48B0D759-998D-4E61-ABE2-F36679D79E7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3466" y="1117600"/>
            <a:ext cx="7794952" cy="5740400"/>
          </a:xfrm>
          <a:prstGeom prst="rect">
            <a:avLst/>
          </a:prstGeom>
        </p:spPr>
      </p:pic>
      <p:pic>
        <p:nvPicPr>
          <p:cNvPr id="4101" name="Graphic 4100">
            <a:extLst>
              <a:ext uri="{FF2B5EF4-FFF2-40B4-BE49-F238E27FC236}">
                <a16:creationId xmlns:a16="http://schemas.microsoft.com/office/drawing/2014/main" id="{8C41E496-D0DC-4796-AB3D-D2FF2928A9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454734" y="10391"/>
            <a:ext cx="3733800" cy="63341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DFC20B4-CF05-43AD-9962-36FE3505D4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3466" y="1121064"/>
            <a:ext cx="7794952" cy="5740400"/>
          </a:xfrm>
          <a:prstGeom prst="rect">
            <a:avLst/>
          </a:prstGeom>
        </p:spPr>
      </p:pic>
      <p:pic>
        <p:nvPicPr>
          <p:cNvPr id="4114" name="Graphic 4113">
            <a:extLst>
              <a:ext uri="{FF2B5EF4-FFF2-40B4-BE49-F238E27FC236}">
                <a16:creationId xmlns:a16="http://schemas.microsoft.com/office/drawing/2014/main" id="{AD8F00F4-DFAF-4865-86E6-4B8970497F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82270" y="-13855"/>
            <a:ext cx="4992414" cy="4565073"/>
          </a:xfrm>
          <a:prstGeom prst="rect">
            <a:avLst/>
          </a:prstGeom>
        </p:spPr>
      </p:pic>
      <p:pic>
        <p:nvPicPr>
          <p:cNvPr id="4124" name="Graphic 4123">
            <a:extLst>
              <a:ext uri="{FF2B5EF4-FFF2-40B4-BE49-F238E27FC236}">
                <a16:creationId xmlns:a16="http://schemas.microsoft.com/office/drawing/2014/main" id="{A2A60A42-D1F8-4C01-9337-48D597774FD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3466" y="1121064"/>
            <a:ext cx="7794951" cy="5740399"/>
          </a:xfrm>
          <a:prstGeom prst="rect">
            <a:avLst/>
          </a:prstGeom>
        </p:spPr>
      </p:pic>
      <p:pic>
        <p:nvPicPr>
          <p:cNvPr id="4126" name="Graphic 4125">
            <a:extLst>
              <a:ext uri="{FF2B5EF4-FFF2-40B4-BE49-F238E27FC236}">
                <a16:creationId xmlns:a16="http://schemas.microsoft.com/office/drawing/2014/main" id="{8188B20C-97EB-42C0-B9CE-269FF32C681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82270" y="-25399"/>
            <a:ext cx="5007996" cy="5436669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F3A640E1-61D5-4C74-B9B9-913E222C1FF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0" y="1121062"/>
            <a:ext cx="7790250" cy="5736937"/>
          </a:xfrm>
          <a:prstGeom prst="rect">
            <a:avLst/>
          </a:prstGeom>
        </p:spPr>
      </p:pic>
      <p:pic>
        <p:nvPicPr>
          <p:cNvPr id="4130" name="Graphic 4129">
            <a:extLst>
              <a:ext uri="{FF2B5EF4-FFF2-40B4-BE49-F238E27FC236}">
                <a16:creationId xmlns:a16="http://schemas.microsoft.com/office/drawing/2014/main" id="{EF5704B6-8201-4467-A2C7-4E54DCBADF1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03052" y="10391"/>
            <a:ext cx="4992414" cy="6274433"/>
          </a:xfrm>
          <a:prstGeom prst="rect">
            <a:avLst/>
          </a:prstGeom>
        </p:spPr>
      </p:pic>
      <p:pic>
        <p:nvPicPr>
          <p:cNvPr id="4132" name="Graphic 4131">
            <a:extLst>
              <a:ext uri="{FF2B5EF4-FFF2-40B4-BE49-F238E27FC236}">
                <a16:creationId xmlns:a16="http://schemas.microsoft.com/office/drawing/2014/main" id="{8947DE31-46D9-48DD-B689-82247160954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66" y="1121060"/>
            <a:ext cx="7786784" cy="5734385"/>
          </a:xfrm>
          <a:prstGeom prst="rect">
            <a:avLst/>
          </a:prstGeom>
        </p:spPr>
      </p:pic>
      <p:pic>
        <p:nvPicPr>
          <p:cNvPr id="4134" name="Graphic 4133">
            <a:extLst>
              <a:ext uri="{FF2B5EF4-FFF2-40B4-BE49-F238E27FC236}">
                <a16:creationId xmlns:a16="http://schemas.microsoft.com/office/drawing/2014/main" id="{F473CF97-71FB-45AB-9002-DE2BC74A667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016266" y="-25400"/>
            <a:ext cx="4159284" cy="6858000"/>
          </a:xfrm>
          <a:prstGeom prst="rect">
            <a:avLst/>
          </a:prstGeom>
        </p:spPr>
      </p:pic>
      <p:pic>
        <p:nvPicPr>
          <p:cNvPr id="4136" name="Graphic 4135">
            <a:extLst>
              <a:ext uri="{FF2B5EF4-FFF2-40B4-BE49-F238E27FC236}">
                <a16:creationId xmlns:a16="http://schemas.microsoft.com/office/drawing/2014/main" id="{7B3AA63A-1278-41EC-A73D-FCC7BD4C7C8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-12984" y="1121059"/>
            <a:ext cx="7794950" cy="57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21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1032166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Tree Search versus 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23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1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Tree Search versus 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3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204205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2186067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54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56015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0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19" y="1117600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39666</TotalTime>
  <Words>1315</Words>
  <Application>Microsoft Office PowerPoint</Application>
  <PresentationFormat>Widescreen</PresentationFormat>
  <Paragraphs>338</Paragraphs>
  <Slides>48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Symbol</vt:lpstr>
      <vt:lpstr>Times New Roman</vt:lpstr>
      <vt:lpstr>Wingdings</vt:lpstr>
      <vt:lpstr>dan-berkeley-nlp-v1</vt:lpstr>
      <vt:lpstr>CS 106: Artificial Intelligence </vt:lpstr>
      <vt:lpstr>Today</vt:lpstr>
      <vt:lpstr>Recap: Search</vt:lpstr>
      <vt:lpstr>Recap: Search</vt:lpstr>
      <vt:lpstr>Graph Search Pseudo-Code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A* Search</vt:lpstr>
      <vt:lpstr>Optimality of A* Tree Search</vt:lpstr>
      <vt:lpstr>When should A* terminate?</vt:lpstr>
      <vt:lpstr>Is A* Optimal?</vt:lpstr>
      <vt:lpstr>Admissible Heuristics</vt:lpstr>
      <vt:lpstr>Idea: Admissibility</vt:lpstr>
      <vt:lpstr>Admissible Heuristics</vt:lpstr>
      <vt:lpstr>A* Graph Search Gone Wrong?</vt:lpstr>
      <vt:lpstr>Tree Search versus Graph Search</vt:lpstr>
      <vt:lpstr>Tree Search: Extra Work!</vt:lpstr>
      <vt:lpstr>Tree Search versus Graph Search</vt:lpstr>
      <vt:lpstr>Tree Search Pseudo-Code</vt:lpstr>
      <vt:lpstr>Graph Search Pseudo-Code</vt:lpstr>
      <vt:lpstr>Graph Search</vt:lpstr>
      <vt:lpstr>A* Graph Search Gone Wrong?</vt:lpstr>
      <vt:lpstr>Consistency of Heuristics</vt:lpstr>
      <vt:lpstr>Optimality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Video of Demo Pacman (Tiny Maze) – UCS / A*</vt:lpstr>
      <vt:lpstr>Video of Demo Empty Water Shallow/Deep – Guess Algorithm</vt:lpstr>
      <vt:lpstr>A*: Summary</vt:lpstr>
      <vt:lpstr>A*: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Nguyễn Gia Bảo</cp:lastModifiedBy>
  <cp:revision>2293</cp:revision>
  <cp:lastPrinted>2014-01-28T19:38:34Z</cp:lastPrinted>
  <dcterms:created xsi:type="dcterms:W3CDTF">2004-08-27T04:16:05Z</dcterms:created>
  <dcterms:modified xsi:type="dcterms:W3CDTF">2024-03-19T03:01:52Z</dcterms:modified>
</cp:coreProperties>
</file>